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82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jpe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Elias Bakare – Associate 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pPr/>
              <a:t>1</a:t>
            </a:fld>
            <a:endParaRPr lang="en-G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B3386-D2B5-4488-B88B-651287F8F4C6}"/>
              </a:ext>
            </a:extLst>
          </p:cNvPr>
          <p:cNvSpPr txBox="1"/>
          <p:nvPr/>
        </p:nvSpPr>
        <p:spPr>
          <a:xfrm>
            <a:off x="742950" y="1398250"/>
            <a:ext cx="4143267" cy="5293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3 years management consulting experience </a:t>
            </a:r>
            <a:r>
              <a:rPr lang="en-US" sz="1200" dirty="0"/>
              <a:t>designing strategies, and implementing models that improve the livelihood of the most vulnerable population in Africa – smallholders (Sahel Consulting)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 a 5-year strategic plan and 2-year implementation plan for the National Agricultural Seed Council to improve the agency’s regulatory capacity, increasing its certification oversight by ensuring availability of quality seeds in Nigeria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 an </a:t>
            </a:r>
            <a:r>
              <a:rPr lang="en-US" sz="1200" dirty="0" err="1"/>
              <a:t>outgrower</a:t>
            </a:r>
            <a:r>
              <a:rPr lang="en-US" sz="1200" dirty="0"/>
              <a:t> research across three private-sector </a:t>
            </a:r>
            <a:r>
              <a:rPr lang="en-US" sz="1200" dirty="0" err="1"/>
              <a:t>agro</a:t>
            </a:r>
            <a:r>
              <a:rPr lang="en-US" sz="1200" dirty="0"/>
              <a:t>-processing partner companies (across over 5,000 farmers) in Nigeria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Developed sales training manual and conducted sales and marketing training for 8 seed companies’ sales team in Nigeria and Ghana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Conducted a policy study across 3 Nigerian states providing the FG with necessary policies to transform the intermediate technology landscape in the agriculture sector in Nigeria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Additional 3 years management consulting experience </a:t>
            </a:r>
            <a:r>
              <a:rPr lang="en-US" sz="1200" dirty="0"/>
              <a:t>supporting SMEs unlock value and deliver enduring results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Increased the revenue base of a hospitality company in Nigeria by expanding its presence to mapped commercial zones in Nigeria and developing a franchise model to support its business expansion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Supported a prominent mining company in Nigeria to secure an equity funding of $8.7 million by developing an investment proposal and incorporating a robust financial model that supported the proposal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/>
              <a:t>Elias holds a </a:t>
            </a:r>
            <a:r>
              <a:rPr lang="en-GB" sz="1200" dirty="0">
                <a:solidFill>
                  <a:srgbClr val="DB222A"/>
                </a:solidFill>
                <a:cs typeface="Calibri" panose="020F0502020204030204" pitchFamily="34" charset="0"/>
              </a:rPr>
              <a:t>Bachelors degree </a:t>
            </a:r>
            <a:r>
              <a:rPr lang="en-GB" sz="1200" dirty="0">
                <a:cs typeface="Calibri" panose="020F0502020204030204" pitchFamily="34" charset="0"/>
              </a:rPr>
              <a:t>in</a:t>
            </a:r>
            <a:r>
              <a:rPr lang="en-GB" sz="1200" dirty="0">
                <a:solidFill>
                  <a:srgbClr val="DB222A"/>
                </a:solidFill>
                <a:cs typeface="Calibri" panose="020F0502020204030204" pitchFamily="34" charset="0"/>
              </a:rPr>
              <a:t> Computer Engineering </a:t>
            </a:r>
            <a:r>
              <a:rPr lang="en-GB" sz="1200" dirty="0">
                <a:cs typeface="Calibri" panose="020F0502020204030204" pitchFamily="34" charset="0"/>
              </a:rPr>
              <a:t>from </a:t>
            </a:r>
            <a:r>
              <a:rPr lang="en-GB" sz="1200" dirty="0">
                <a:solidFill>
                  <a:srgbClr val="DB222A"/>
                </a:solidFill>
                <a:cs typeface="Calibri" panose="020F0502020204030204" pitchFamily="34" charset="0"/>
              </a:rPr>
              <a:t>Obafemi Awolowo University, </a:t>
            </a:r>
            <a:r>
              <a:rPr lang="en-GB" sz="1200" dirty="0">
                <a:cs typeface="Calibri" panose="020F0502020204030204" pitchFamily="34" charset="0"/>
              </a:rPr>
              <a:t>Nigeria</a:t>
            </a:r>
            <a:endParaRPr lang="en-GB" sz="1200" dirty="0"/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/>
              <a:t>He also holds an </a:t>
            </a:r>
            <a:r>
              <a:rPr lang="en-GB" sz="1200" dirty="0">
                <a:solidFill>
                  <a:srgbClr val="DB222A"/>
                </a:solidFill>
              </a:rPr>
              <a:t>Executive Management Degree in Agribusiness Management</a:t>
            </a:r>
            <a:r>
              <a:rPr lang="en-GB" sz="1200" dirty="0">
                <a:solidFill>
                  <a:prstClr val="black"/>
                </a:solidFill>
              </a:rPr>
              <a:t> </a:t>
            </a:r>
            <a:r>
              <a:rPr lang="en-GB" sz="1200" dirty="0"/>
              <a:t>from </a:t>
            </a:r>
            <a:r>
              <a:rPr lang="en-GB" sz="1200" dirty="0">
                <a:solidFill>
                  <a:srgbClr val="DB222A"/>
                </a:solidFill>
              </a:rPr>
              <a:t>Lagos Business School, </a:t>
            </a:r>
            <a:r>
              <a:rPr lang="en-GB" sz="1200" dirty="0"/>
              <a:t>Nigeria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/>
              <a:t>Elias also hold a certificate from</a:t>
            </a:r>
            <a:r>
              <a:rPr lang="en-GB" sz="1200" dirty="0">
                <a:solidFill>
                  <a:srgbClr val="DB222A"/>
                </a:solidFill>
              </a:rPr>
              <a:t> Harvard Business School, Boston, US </a:t>
            </a:r>
            <a:r>
              <a:rPr lang="en-GB" sz="1200" dirty="0"/>
              <a:t>in</a:t>
            </a:r>
            <a:r>
              <a:rPr lang="en-GB" sz="1200" dirty="0">
                <a:solidFill>
                  <a:srgbClr val="DB222A"/>
                </a:solidFill>
              </a:rPr>
              <a:t> Sustainable Business Strategy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200" dirty="0"/>
              <a:t>Elias speaks English and Yoruba fluently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31EBB7-69FF-4705-81A1-7BCFDB8C82A4}"/>
              </a:ext>
            </a:extLst>
          </p:cNvPr>
          <p:cNvSpPr txBox="1"/>
          <p:nvPr/>
        </p:nvSpPr>
        <p:spPr>
          <a:xfrm>
            <a:off x="5141843" y="4016574"/>
            <a:ext cx="2536837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defTabSz="642915">
              <a:spcAft>
                <a:spcPts val="300"/>
              </a:spcAft>
              <a:defRPr/>
            </a:pPr>
            <a:r>
              <a:rPr lang="en-US" sz="1200" b="1" dirty="0">
                <a:solidFill>
                  <a:prstClr val="white"/>
                </a:solidFill>
              </a:rPr>
              <a:t>Introduction</a:t>
            </a:r>
            <a:endParaRPr lang="en-GH" sz="1200" b="1" dirty="0">
              <a:solidFill>
                <a:srgbClr val="000000"/>
              </a:solidFill>
            </a:endParaRPr>
          </a:p>
          <a:p>
            <a:pPr algn="ctr">
              <a:spcAft>
                <a:spcPts val="300"/>
              </a:spcAft>
            </a:pPr>
            <a:r>
              <a:rPr lang="en-GB" sz="1200" dirty="0">
                <a:solidFill>
                  <a:schemeClr val="bg1"/>
                </a:solidFill>
              </a:rPr>
              <a:t>Elias is a young and enthusiastic management consultant with over 6 years of meaningful experience managing projects, solving complex problems in a structured manner, leading teams to deliver value to stakeholders, </a:t>
            </a:r>
            <a:r>
              <a:rPr lang="en-GB" sz="1200" dirty="0" err="1">
                <a:solidFill>
                  <a:schemeClr val="bg1"/>
                </a:solidFill>
              </a:rPr>
              <a:t>analyzing</a:t>
            </a:r>
            <a:r>
              <a:rPr lang="en-GB" sz="1200" dirty="0">
                <a:solidFill>
                  <a:schemeClr val="bg1"/>
                </a:solidFill>
              </a:rPr>
              <a:t> markets for key insights and engaging clients majorly across agriculture, technology, healthcare, hospitality, fashion and energy sectors.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C2917-6D54-4812-BB6D-0B924BE21691}"/>
              </a:ext>
            </a:extLst>
          </p:cNvPr>
          <p:cNvSpPr/>
          <p:nvPr/>
        </p:nvSpPr>
        <p:spPr>
          <a:xfrm>
            <a:off x="8324850" y="4403476"/>
            <a:ext cx="320723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am passionate about doing meaningful work – work that impacts lives and transforms communities. For me, it is a lot around supporting businesses to deliver extraordinary value across all stakeholders – doing good and doing well. 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DC342A2A-1E5F-4EE5-A550-5398D3F92435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D222F21-4C8B-4870-AEE0-97EF155CF1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D4CF8504-56C6-4941-BE71-373163F21C1A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8D18475-F890-4C9C-8914-E94CEB12DD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6CD3AD3-290C-4C06-B506-E4F1D804DAF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D249A-15A4-484A-996B-99BDEB3F399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258DD8-CE37-4A08-A2EA-06E97732D7E0}"/>
              </a:ext>
            </a:extLst>
          </p:cNvPr>
          <p:cNvCxnSpPr>
            <a:cxnSpLocks/>
          </p:cNvCxnSpPr>
          <p:nvPr/>
        </p:nvCxnSpPr>
        <p:spPr>
          <a:xfrm>
            <a:off x="8033717" y="4314210"/>
            <a:ext cx="3498369" cy="0"/>
          </a:xfrm>
          <a:prstGeom prst="line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5AEE36-4983-4AF8-A20D-6600FA8E63A7}"/>
              </a:ext>
            </a:extLst>
          </p:cNvPr>
          <p:cNvGrpSpPr/>
          <p:nvPr/>
        </p:nvGrpSpPr>
        <p:grpSpPr>
          <a:xfrm>
            <a:off x="7945692" y="4053833"/>
            <a:ext cx="404525" cy="360027"/>
            <a:chOff x="9621368" y="5838969"/>
            <a:chExt cx="581812" cy="4738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C8F060-F948-4990-9BF4-68CB9A571329}"/>
                </a:ext>
              </a:extLst>
            </p:cNvPr>
            <p:cNvSpPr/>
            <p:nvPr/>
          </p:nvSpPr>
          <p:spPr>
            <a:xfrm>
              <a:off x="9621368" y="5838969"/>
              <a:ext cx="581812" cy="473824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defTabSz="410751" hangingPunct="0"/>
              <a:endParaRPr lang="en-US" sz="1195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40" name="Graphic 21">
              <a:extLst>
                <a:ext uri="{FF2B5EF4-FFF2-40B4-BE49-F238E27FC236}">
                  <a16:creationId xmlns:a16="http://schemas.microsoft.com/office/drawing/2014/main" id="{5AED49F0-1C75-47AD-8C05-CB63E585A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01736" y="5865343"/>
              <a:ext cx="421077" cy="421077"/>
            </a:xfrm>
            <a:prstGeom prst="rect">
              <a:avLst/>
            </a:prstGeom>
          </p:spPr>
        </p:pic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66D3EB-4F7D-5E40-A5EC-E26C92954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038449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363</Words>
  <Application>Microsoft Macintosh PowerPoint</Application>
  <PresentationFormat>Widescreen</PresentationFormat>
  <Paragraphs>19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Elias Bakare – Associate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2020-10-02T10:38:59Z</dcterms:modified>
</cp:coreProperties>
</file>